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7" r:id="rId3"/>
    <p:sldId id="257" r:id="rId4"/>
    <p:sldId id="258" r:id="rId5"/>
    <p:sldId id="261" r:id="rId6"/>
    <p:sldId id="262" r:id="rId7"/>
    <p:sldId id="263" r:id="rId8"/>
    <p:sldId id="259" r:id="rId9"/>
    <p:sldId id="260" r:id="rId10"/>
    <p:sldId id="264" r:id="rId11"/>
    <p:sldId id="26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3/17/2020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ctr">
              <a:buClr>
                <a:srgbClr val="873624"/>
              </a:buClr>
              <a:buSzPct val="65000"/>
              <a:defRPr/>
            </a:pPr>
            <a:r>
              <a:rPr lang="ar-EG" dirty="0">
                <a:solidFill>
                  <a:prstClr val="black">
                    <a:lumMod val="85000"/>
                    <a:lumOff val="15000"/>
                  </a:prstClr>
                </a:solidFill>
                <a:cs typeface="AF_Unizah " pitchFamily="2" charset="-78"/>
              </a:rPr>
              <a:t>إعداد</a:t>
            </a:r>
          </a:p>
          <a:p>
            <a:pPr lvl="0" algn="ctr">
              <a:buClr>
                <a:srgbClr val="873624"/>
              </a:buClr>
              <a:buSzPct val="65000"/>
              <a:defRPr/>
            </a:pPr>
            <a:r>
              <a:rPr lang="ar-EG" dirty="0">
                <a:solidFill>
                  <a:prstClr val="black">
                    <a:lumMod val="85000"/>
                    <a:lumOff val="15000"/>
                  </a:prstClr>
                </a:solidFill>
                <a:cs typeface="AF_Unizah " pitchFamily="2" charset="-78"/>
              </a:rPr>
              <a:t> دكتور / محمود عبد المنعم غنيم </a:t>
            </a:r>
          </a:p>
          <a:p>
            <a:pPr lvl="0" algn="ctr">
              <a:buClr>
                <a:srgbClr val="873624"/>
              </a:buClr>
              <a:buSzPct val="65000"/>
              <a:defRPr/>
            </a:pPr>
            <a:r>
              <a:rPr lang="ar-EG" dirty="0">
                <a:solidFill>
                  <a:prstClr val="black">
                    <a:lumMod val="85000"/>
                    <a:lumOff val="15000"/>
                  </a:prstClr>
                </a:solidFill>
                <a:cs typeface="AF_Unizah " pitchFamily="2" charset="-78"/>
              </a:rPr>
              <a:t>دكتور بقسم نظريات وتطبيقات مسابقات الميدان والمضمار بكلية التربية الرياضية جامعة بنها </a:t>
            </a:r>
          </a:p>
          <a:p>
            <a:pPr lvl="0" algn="ctr">
              <a:buClr>
                <a:srgbClr val="873624"/>
              </a:buClr>
              <a:buSzPct val="65000"/>
              <a:defRPr/>
            </a:pPr>
            <a:r>
              <a:rPr lang="ar-EG" dirty="0">
                <a:solidFill>
                  <a:prstClr val="black">
                    <a:lumMod val="85000"/>
                    <a:lumOff val="15000"/>
                  </a:prstClr>
                </a:solidFill>
                <a:cs typeface="AF_Unizah " pitchFamily="2" charset="-78"/>
              </a:rPr>
              <a:t>وعضو بوحدة القياس والتقويم بكلية التربية الرياضية جامعة بنها </a:t>
            </a:r>
          </a:p>
          <a:p>
            <a:pPr algn="ctr"/>
            <a:endParaRPr lang="ar-EG" dirty="0">
              <a:cs typeface="AF_Unizah " pitchFamily="2" charset="-78"/>
            </a:endParaRPr>
          </a:p>
        </p:txBody>
      </p:sp>
      <p:sp>
        <p:nvSpPr>
          <p:cNvPr id="3" name="Title 2"/>
          <p:cNvSpPr>
            <a:spLocks noGrp="1"/>
          </p:cNvSpPr>
          <p:nvPr>
            <p:ph type="title"/>
          </p:nvPr>
        </p:nvSpPr>
        <p:spPr/>
        <p:txBody>
          <a:bodyPr/>
          <a:lstStyle/>
          <a:p>
            <a:r>
              <a:rPr lang="ar-EG" dirty="0" smtClean="0"/>
              <a:t>مسابقة </a:t>
            </a:r>
            <a:r>
              <a:rPr lang="ar-EG" smtClean="0"/>
              <a:t>800 </a:t>
            </a:r>
            <a:r>
              <a:rPr lang="ar-EG" smtClean="0"/>
              <a:t>متر محاضرة رقم 2 </a:t>
            </a:r>
            <a:endParaRPr lang="ar-EG" dirty="0"/>
          </a:p>
        </p:txBody>
      </p:sp>
    </p:spTree>
    <p:extLst>
      <p:ext uri="{BB962C8B-B14F-4D97-AF65-F5344CB8AC3E}">
        <p14:creationId xmlns:p14="http://schemas.microsoft.com/office/powerpoint/2010/main" val="3992755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lgn="r">
              <a:spcBef>
                <a:spcPts val="1200"/>
              </a:spcBef>
              <a:buNone/>
            </a:pPr>
            <a:r>
              <a:rPr lang="en-US" sz="1100" b="1" dirty="0">
                <a:solidFill>
                  <a:prstClr val="black"/>
                </a:solidFill>
                <a:latin typeface="Times New Roman"/>
                <a:ea typeface="Times New Roman"/>
              </a:rPr>
              <a:t> </a:t>
            </a:r>
            <a:r>
              <a:rPr lang="ar-SA" sz="1100" b="1" dirty="0">
                <a:solidFill>
                  <a:prstClr val="black"/>
                </a:solidFill>
                <a:latin typeface="Times New Roman"/>
                <a:ea typeface="Times New Roman"/>
              </a:rPr>
              <a:t>الوثب </a:t>
            </a:r>
            <a:r>
              <a:rPr lang="ar-SA" sz="1400" b="1" dirty="0">
                <a:solidFill>
                  <a:prstClr val="black"/>
                </a:solidFill>
                <a:latin typeface="Times New Roman"/>
                <a:ea typeface="Times New Roman"/>
                <a:cs typeface="AF_Unizah " pitchFamily="2" charset="-78"/>
              </a:rPr>
              <a:t>بالقدمين معاً فوق 10 حواجز (موانع) منخفضة</a:t>
            </a:r>
            <a:r>
              <a:rPr lang="en-US" sz="1400" b="1" dirty="0">
                <a:solidFill>
                  <a:prstClr val="black"/>
                </a:solidFill>
                <a:latin typeface="Times New Roman"/>
                <a:ea typeface="Times New Roman"/>
                <a:cs typeface="AF_Unizah " pitchFamily="2" charset="-78"/>
              </a:rPr>
              <a:t> </a:t>
            </a:r>
            <a:r>
              <a:rPr lang="en-US" sz="1400" b="1" dirty="0" smtClean="0">
                <a:solidFill>
                  <a:prstClr val="black"/>
                </a:solidFill>
                <a:latin typeface="Times New Roman"/>
                <a:ea typeface="Times New Roman"/>
                <a:cs typeface="AF_Unizah " pitchFamily="2" charset="-78"/>
              </a:rPr>
              <a:t>.5 </a:t>
            </a:r>
            <a:r>
              <a:rPr lang="en-US" sz="1400" b="1" dirty="0">
                <a:solidFill>
                  <a:prstClr val="black"/>
                </a:solidFill>
                <a:latin typeface="Times New Roman"/>
                <a:ea typeface="Times New Roman"/>
                <a:cs typeface="AF_Unizah " pitchFamily="2" charset="-78"/>
              </a:rPr>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6.</a:t>
            </a:r>
            <a:endParaRPr lang="en-US" sz="1400" dirty="0">
              <a:solidFill>
                <a:prstClr val="black"/>
              </a:solidFill>
              <a:latin typeface="Times New Roman"/>
              <a:ea typeface="Times New Roman"/>
              <a:cs typeface="AF_Unizah " pitchFamily="2" charset="-78"/>
            </a:endParaRPr>
          </a:p>
          <a:p>
            <a:pPr marL="0" lvl="0" indent="0" algn="r">
              <a:spcBef>
                <a:spcPts val="1200"/>
              </a:spcBef>
              <a:buNone/>
            </a:pPr>
            <a:r>
              <a:rPr lang="en-US" sz="1400" b="1" dirty="0">
                <a:solidFill>
                  <a:prstClr val="black"/>
                </a:solidFill>
                <a:latin typeface="Times New Roman"/>
                <a:ea typeface="Times New Roman"/>
                <a:cs typeface="AF_Unizah " pitchFamily="2" charset="-78"/>
              </a:rPr>
              <a:t> </a:t>
            </a:r>
            <a:r>
              <a:rPr lang="ar-SA" sz="1400" b="1" dirty="0">
                <a:solidFill>
                  <a:prstClr val="black"/>
                </a:solidFill>
                <a:latin typeface="Times New Roman"/>
                <a:ea typeface="Times New Roman"/>
                <a:cs typeface="AF_Unizah " pitchFamily="2" charset="-78"/>
              </a:rPr>
              <a:t>استخدام الأدوات المساعدة لتحديد مكان مكعب البدء الأمامي (قدم الارتقاء) ومكعب البدء الخلفي (قدم الرجل الحرة</a:t>
            </a:r>
            <a:r>
              <a:rPr lang="en-US" sz="1400" b="1" dirty="0">
                <a:solidFill>
                  <a:prstClr val="black"/>
                </a:solidFill>
                <a:latin typeface="Times New Roman"/>
                <a:ea typeface="Times New Roman"/>
                <a:cs typeface="AF_Unizah " pitchFamily="2" charset="-78"/>
              </a:rPr>
              <a:t>)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7. </a:t>
            </a:r>
            <a:endParaRPr lang="en-US" sz="1400" dirty="0">
              <a:solidFill>
                <a:prstClr val="black"/>
              </a:solidFill>
              <a:latin typeface="Times New Roman"/>
              <a:ea typeface="Times New Roman"/>
              <a:cs typeface="AF_Unizah " pitchFamily="2" charset="-78"/>
            </a:endParaRPr>
          </a:p>
          <a:p>
            <a:pPr marL="0" lvl="0" indent="0" algn="r">
              <a:spcBef>
                <a:spcPts val="1200"/>
              </a:spcBef>
              <a:buNone/>
            </a:pPr>
            <a:r>
              <a:rPr lang="ar-SA" sz="1400" b="1" dirty="0">
                <a:solidFill>
                  <a:prstClr val="black"/>
                </a:solidFill>
                <a:latin typeface="Times New Roman"/>
                <a:ea typeface="Times New Roman"/>
                <a:cs typeface="AF_Unizah " pitchFamily="2" charset="-78"/>
              </a:rPr>
              <a:t>التمرين على أمر (خذ مكانك) ثم الربط بأمر (انطلق</a:t>
            </a:r>
            <a:r>
              <a:rPr lang="en-US" sz="1400" b="1" dirty="0">
                <a:solidFill>
                  <a:prstClr val="black"/>
                </a:solidFill>
                <a:latin typeface="Times New Roman"/>
                <a:ea typeface="Times New Roman"/>
                <a:cs typeface="AF_Unizah " pitchFamily="2" charset="-78"/>
              </a:rPr>
              <a:t>)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8.</a:t>
            </a:r>
            <a:endParaRPr lang="en-US" sz="1400" dirty="0">
              <a:solidFill>
                <a:prstClr val="black"/>
              </a:solidFill>
              <a:latin typeface="Times New Roman"/>
              <a:ea typeface="Times New Roman"/>
              <a:cs typeface="AF_Unizah " pitchFamily="2" charset="-78"/>
            </a:endParaRPr>
          </a:p>
          <a:p>
            <a:pPr marL="0" lvl="0" indent="0" algn="r">
              <a:spcBef>
                <a:spcPts val="1200"/>
              </a:spcBef>
              <a:buNone/>
            </a:pPr>
            <a:r>
              <a:rPr lang="en-US" sz="1400" b="1" dirty="0">
                <a:solidFill>
                  <a:prstClr val="black"/>
                </a:solidFill>
                <a:latin typeface="Times New Roman"/>
                <a:ea typeface="Times New Roman"/>
                <a:cs typeface="AF_Unizah " pitchFamily="2" charset="-78"/>
              </a:rPr>
              <a:t> </a:t>
            </a:r>
            <a:r>
              <a:rPr lang="ar-SA" sz="1400" b="1" dirty="0">
                <a:solidFill>
                  <a:prstClr val="black"/>
                </a:solidFill>
                <a:latin typeface="Times New Roman"/>
                <a:ea typeface="Times New Roman"/>
                <a:cs typeface="AF_Unizah " pitchFamily="2" charset="-78"/>
              </a:rPr>
              <a:t>التمرين على البداية بحيث تكون زاوية الرجل الأمامية (قدم الارتقاء) 90ه والرجل الخلفية (الرجل الحرة) 120ه تقريباً</a:t>
            </a:r>
            <a:r>
              <a:rPr lang="en-US" sz="1400" b="1" dirty="0">
                <a:solidFill>
                  <a:prstClr val="black"/>
                </a:solidFill>
                <a:latin typeface="Times New Roman"/>
                <a:ea typeface="Times New Roman"/>
                <a:cs typeface="AF_Unizah " pitchFamily="2" charset="-78"/>
              </a:rPr>
              <a:t> </a:t>
            </a:r>
            <a:r>
              <a:rPr lang="en-US" sz="1400" b="1" dirty="0" smtClean="0">
                <a:solidFill>
                  <a:prstClr val="black"/>
                </a:solidFill>
                <a:latin typeface="Times New Roman"/>
                <a:ea typeface="Times New Roman"/>
                <a:cs typeface="AF_Unizah " pitchFamily="2" charset="-78"/>
              </a:rPr>
              <a:t>.</a:t>
            </a:r>
            <a:endParaRPr lang="en-US" sz="1400" dirty="0" smtClean="0">
              <a:solidFill>
                <a:prstClr val="black"/>
              </a:solidFill>
              <a:latin typeface="Times New Roman"/>
              <a:ea typeface="Times New Roman"/>
              <a:cs typeface="AF_Unizah " pitchFamily="2" charset="-78"/>
            </a:endParaRPr>
          </a:p>
          <a:p>
            <a:pPr marL="0" lvl="0" indent="0" algn="r">
              <a:spcBef>
                <a:spcPts val="1200"/>
              </a:spcBef>
              <a:buNone/>
            </a:pPr>
            <a:r>
              <a:rPr lang="en-US" sz="1400" b="1" dirty="0">
                <a:solidFill>
                  <a:prstClr val="black"/>
                </a:solidFill>
                <a:latin typeface="Times New Roman"/>
                <a:ea typeface="Times New Roman"/>
                <a:cs typeface="AF_Unizah " pitchFamily="2" charset="-78"/>
              </a:rPr>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9.</a:t>
            </a:r>
            <a:endParaRPr lang="en-US" sz="1400" dirty="0">
              <a:solidFill>
                <a:prstClr val="black"/>
              </a:solidFill>
              <a:latin typeface="Times New Roman"/>
              <a:ea typeface="Times New Roman"/>
              <a:cs typeface="AF_Unizah " pitchFamily="2" charset="-78"/>
            </a:endParaRPr>
          </a:p>
          <a:p>
            <a:pPr marL="0" lvl="0" indent="0" algn="r">
              <a:spcBef>
                <a:spcPts val="1200"/>
              </a:spcBef>
              <a:buNone/>
            </a:pPr>
            <a:r>
              <a:rPr lang="en-US" sz="1400" b="1" dirty="0">
                <a:solidFill>
                  <a:prstClr val="black"/>
                </a:solidFill>
                <a:latin typeface="Times New Roman"/>
                <a:ea typeface="Times New Roman"/>
                <a:cs typeface="AF_Unizah " pitchFamily="2" charset="-78"/>
              </a:rPr>
              <a:t> </a:t>
            </a:r>
            <a:r>
              <a:rPr lang="ar-SA" sz="1400" b="1" dirty="0">
                <a:solidFill>
                  <a:prstClr val="black"/>
                </a:solidFill>
                <a:latin typeface="Times New Roman"/>
                <a:ea typeface="Times New Roman"/>
                <a:cs typeface="AF_Unizah " pitchFamily="2" charset="-78"/>
              </a:rPr>
              <a:t>التمرين على البداية مع التركيز على جذب الركبة الخلفية والذراع العكسي لها للأمام وبسرعة</a:t>
            </a:r>
            <a:r>
              <a:rPr lang="en-US" sz="1400" b="1" dirty="0">
                <a:solidFill>
                  <a:prstClr val="black"/>
                </a:solidFill>
                <a:latin typeface="Times New Roman"/>
                <a:ea typeface="Times New Roman"/>
                <a:cs typeface="AF_Unizah " pitchFamily="2" charset="-78"/>
              </a:rPr>
              <a:t>.</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
            </a:r>
            <a:br>
              <a:rPr lang="en-US" sz="1400" b="1" dirty="0">
                <a:solidFill>
                  <a:prstClr val="black"/>
                </a:solidFill>
                <a:latin typeface="Times New Roman"/>
                <a:ea typeface="Times New Roman"/>
                <a:cs typeface="AF_Unizah " pitchFamily="2" charset="-78"/>
              </a:rPr>
            </a:br>
            <a:r>
              <a:rPr lang="en-US" sz="1400" b="1" dirty="0">
                <a:solidFill>
                  <a:prstClr val="black"/>
                </a:solidFill>
                <a:latin typeface="Times New Roman"/>
                <a:ea typeface="Times New Roman"/>
                <a:cs typeface="AF_Unizah " pitchFamily="2" charset="-78"/>
              </a:rPr>
              <a:t>10.</a:t>
            </a:r>
          </a:p>
          <a:p>
            <a:pPr marL="0" lvl="0" indent="0" algn="r">
              <a:buNone/>
            </a:pPr>
            <a:r>
              <a:rPr lang="en-US" sz="1400" b="1" dirty="0">
                <a:solidFill>
                  <a:prstClr val="black"/>
                </a:solidFill>
                <a:latin typeface="Times New Roman"/>
                <a:ea typeface="Times New Roman"/>
                <a:cs typeface="AF_Unizah " pitchFamily="2" charset="-78"/>
              </a:rPr>
              <a:t> </a:t>
            </a:r>
            <a:r>
              <a:rPr lang="ar-SA" sz="1400" b="1" dirty="0">
                <a:solidFill>
                  <a:prstClr val="black"/>
                </a:solidFill>
                <a:latin typeface="Times New Roman"/>
                <a:ea typeface="Times New Roman"/>
                <a:cs typeface="AF_Unizah " pitchFamily="2" charset="-78"/>
              </a:rPr>
              <a:t>التمرين على سرعة رد الفعل بالانطلاق فور سماع </a:t>
            </a:r>
            <a:r>
              <a:rPr lang="ar-SA" sz="1400" b="1" dirty="0" smtClean="0">
                <a:solidFill>
                  <a:prstClr val="black"/>
                </a:solidFill>
                <a:latin typeface="Times New Roman"/>
                <a:ea typeface="Times New Roman"/>
                <a:cs typeface="AF_Unizah " pitchFamily="2" charset="-78"/>
              </a:rPr>
              <a:t>إشارالبدء</a:t>
            </a:r>
            <a:r>
              <a:rPr lang="en-US" sz="1400" b="1" dirty="0" smtClean="0">
                <a:solidFill>
                  <a:prstClr val="black"/>
                </a:solidFill>
                <a:latin typeface="Times New Roman"/>
                <a:ea typeface="Times New Roman"/>
                <a:cs typeface="AF_Unizah " pitchFamily="2" charset="-78"/>
              </a:rPr>
              <a:t> </a:t>
            </a:r>
            <a:r>
              <a:rPr lang="en-US" sz="1400" b="1" dirty="0">
                <a:solidFill>
                  <a:prstClr val="black"/>
                </a:solidFill>
                <a:latin typeface="Times New Roman"/>
                <a:ea typeface="Times New Roman"/>
                <a:cs typeface="AF_Unizah " pitchFamily="2" charset="-78"/>
              </a:rPr>
              <a:t>.</a:t>
            </a:r>
            <a:br>
              <a:rPr lang="en-US" sz="1400" b="1" dirty="0">
                <a:solidFill>
                  <a:prstClr val="black"/>
                </a:solidFill>
                <a:latin typeface="Times New Roman"/>
                <a:ea typeface="Times New Roman"/>
                <a:cs typeface="AF_Unizah " pitchFamily="2" charset="-78"/>
              </a:rPr>
            </a:br>
            <a:endParaRPr lang="ar-EG" sz="1400" b="1" dirty="0">
              <a:solidFill>
                <a:prstClr val="black"/>
              </a:solidFill>
              <a:latin typeface="Times New Roman"/>
              <a:ea typeface="Times New Roman"/>
              <a:cs typeface="AF_Unizah " pitchFamily="2" charset="-78"/>
            </a:endParaRPr>
          </a:p>
          <a:p>
            <a:endParaRPr lang="ar-EG" sz="3600" dirty="0"/>
          </a:p>
        </p:txBody>
      </p:sp>
      <p:sp>
        <p:nvSpPr>
          <p:cNvPr id="2" name="Title 1"/>
          <p:cNvSpPr>
            <a:spLocks noGrp="1"/>
          </p:cNvSpPr>
          <p:nvPr>
            <p:ph type="title"/>
          </p:nvPr>
        </p:nvSpPr>
        <p:spPr/>
        <p:txBody>
          <a:bodyPr/>
          <a:lstStyle/>
          <a:p>
            <a:r>
              <a:rPr lang="ar-EG" dirty="0" smtClean="0"/>
              <a:t>تابع الخطوات التعليمية </a:t>
            </a:r>
            <a:endParaRPr lang="ar-EG" dirty="0"/>
          </a:p>
        </p:txBody>
      </p:sp>
    </p:spTree>
    <p:extLst>
      <p:ext uri="{BB962C8B-B14F-4D97-AF65-F5344CB8AC3E}">
        <p14:creationId xmlns:p14="http://schemas.microsoft.com/office/powerpoint/2010/main" val="380299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buFont typeface="Wingdings" pitchFamily="2" charset="2"/>
              <a:buChar char="q"/>
            </a:pPr>
            <a:r>
              <a:rPr lang="ar-EG" sz="2400" dirty="0" smtClean="0">
                <a:cs typeface="AF_Unizah " pitchFamily="2" charset="-78"/>
              </a:rPr>
              <a:t>الجرى أماماً على المشطين بخطى قصيرة وسريعة </a:t>
            </a:r>
          </a:p>
          <a:p>
            <a:pPr algn="r">
              <a:buFont typeface="Wingdings" pitchFamily="2" charset="2"/>
              <a:buChar char="q"/>
            </a:pPr>
            <a:r>
              <a:rPr lang="ar-EG" sz="2400" dirty="0" smtClean="0">
                <a:cs typeface="AF_Unizah " pitchFamily="2" charset="-78"/>
              </a:rPr>
              <a:t>الجرى أماماً  مع رفع الركبتين بزاوية 90 درجة مع تحريك الذراعين بالتبادل أماماً وخلفا .</a:t>
            </a:r>
          </a:p>
          <a:p>
            <a:pPr algn="r">
              <a:buFont typeface="Wingdings" pitchFamily="2" charset="2"/>
              <a:buChar char="q"/>
            </a:pPr>
            <a:r>
              <a:rPr lang="ar-EG" sz="2400" dirty="0" smtClean="0">
                <a:cs typeface="AF_Unizah " pitchFamily="2" charset="-78"/>
              </a:rPr>
              <a:t>الجرى ببخطى واسعة على شكل وثبات مع رفع الركبة عالياً</a:t>
            </a:r>
          </a:p>
          <a:p>
            <a:pPr algn="r">
              <a:buFont typeface="Wingdings" pitchFamily="2" charset="2"/>
              <a:buChar char="q"/>
            </a:pPr>
            <a:r>
              <a:rPr lang="ar-EG" sz="2400" dirty="0" smtClean="0">
                <a:cs typeface="AF_Unizah " pitchFamily="2" charset="-78"/>
              </a:rPr>
              <a:t>الجرى فى منحى مع متابعة الجرى فى خط مستقيم </a:t>
            </a:r>
          </a:p>
          <a:p>
            <a:pPr lvl="1" algn="r">
              <a:buFont typeface="Wingdings" pitchFamily="2" charset="2"/>
              <a:buChar char="q"/>
            </a:pPr>
            <a:r>
              <a:rPr lang="ar-EG" sz="2000" dirty="0" smtClean="0">
                <a:cs typeface="AF_Unizah " pitchFamily="2" charset="-78"/>
              </a:rPr>
              <a:t>الجرى فى خط مستقيم مع متابعة الجرى فى منحى </a:t>
            </a:r>
            <a:endParaRPr lang="ar-EG" sz="2000" dirty="0">
              <a:cs typeface="AF_Unizah " pitchFamily="2" charset="-78"/>
            </a:endParaRPr>
          </a:p>
        </p:txBody>
      </p:sp>
      <p:sp>
        <p:nvSpPr>
          <p:cNvPr id="2" name="Title 1"/>
          <p:cNvSpPr>
            <a:spLocks noGrp="1"/>
          </p:cNvSpPr>
          <p:nvPr>
            <p:ph type="title"/>
          </p:nvPr>
        </p:nvSpPr>
        <p:spPr/>
        <p:txBody>
          <a:bodyPr/>
          <a:lstStyle/>
          <a:p>
            <a:r>
              <a:rPr lang="ar-EG" dirty="0" smtClean="0"/>
              <a:t>تابع</a:t>
            </a:r>
            <a:r>
              <a:rPr lang="ar-EG" dirty="0"/>
              <a:t> الخطوات التعليمية</a:t>
            </a:r>
            <a:r>
              <a:rPr lang="ar-EG" dirty="0" smtClean="0"/>
              <a:t> </a:t>
            </a:r>
            <a:endParaRPr lang="ar-EG" dirty="0"/>
          </a:p>
        </p:txBody>
      </p:sp>
    </p:spTree>
    <p:extLst>
      <p:ext uri="{BB962C8B-B14F-4D97-AF65-F5344CB8AC3E}">
        <p14:creationId xmlns:p14="http://schemas.microsoft.com/office/powerpoint/2010/main" val="3084586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62500" lnSpcReduction="20000"/>
          </a:bodyPr>
          <a:lstStyle/>
          <a:p>
            <a:pPr marL="0" indent="0" algn="r">
              <a:spcBef>
                <a:spcPts val="1200"/>
              </a:spcBef>
              <a:buNone/>
            </a:pPr>
            <a:r>
              <a:rPr lang="en-US" b="1" dirty="0">
                <a:latin typeface="Times New Roman"/>
                <a:ea typeface="Times New Roman"/>
              </a:rPr>
              <a:t/>
            </a:r>
            <a:br>
              <a:rPr lang="en-US" b="1" dirty="0">
                <a:latin typeface="Times New Roman"/>
                <a:ea typeface="Times New Roman"/>
              </a:rPr>
            </a:br>
            <a:r>
              <a:rPr lang="en-US" b="1" u="sng" dirty="0">
                <a:effectLst>
                  <a:outerShdw blurRad="38100" dist="38100" dir="2700000" algn="tl">
                    <a:srgbClr val="000000">
                      <a:alpha val="43137"/>
                    </a:srgbClr>
                  </a:outerShdw>
                </a:effectLst>
                <a:latin typeface="Times New Roman"/>
                <a:ea typeface="Times New Roman"/>
                <a:cs typeface="AF_Unizah " pitchFamily="2" charset="-78"/>
              </a:rPr>
              <a:t/>
            </a:r>
            <a:br>
              <a:rPr lang="en-US" b="1" u="sng" dirty="0">
                <a:effectLst>
                  <a:outerShdw blurRad="38100" dist="38100" dir="2700000" algn="tl">
                    <a:srgbClr val="000000">
                      <a:alpha val="43137"/>
                    </a:srgbClr>
                  </a:outerShdw>
                </a:effectLst>
                <a:latin typeface="Times New Roman"/>
                <a:ea typeface="Times New Roman"/>
                <a:cs typeface="AF_Unizah " pitchFamily="2" charset="-78"/>
              </a:rPr>
            </a:br>
            <a:r>
              <a:rPr lang="ar-SA" b="1" u="sng" dirty="0">
                <a:effectLst>
                  <a:outerShdw blurRad="38100" dist="38100" dir="2700000" algn="tl">
                    <a:srgbClr val="000000">
                      <a:alpha val="43137"/>
                    </a:srgbClr>
                  </a:outerShdw>
                </a:effectLst>
                <a:latin typeface="Times New Roman"/>
                <a:ea typeface="Times New Roman"/>
                <a:cs typeface="AF_Unizah " pitchFamily="2" charset="-78"/>
              </a:rPr>
              <a:t>الخطأ </a:t>
            </a:r>
            <a:r>
              <a:rPr lang="ar-SA" b="1" dirty="0">
                <a:latin typeface="Times New Roman"/>
                <a:ea typeface="Times New Roman"/>
                <a:cs typeface="AF_Unizah " pitchFamily="2" charset="-78"/>
              </a:rPr>
              <a:t>: يجري المتسابق المائة متر الأولى بسرعة متوسطة</a:t>
            </a:r>
            <a:r>
              <a:rPr lang="en-US" b="1" dirty="0">
                <a:latin typeface="Times New Roman"/>
                <a:ea typeface="Times New Roman"/>
                <a:cs typeface="AF_Unizah " pitchFamily="2" charset="-78"/>
              </a:rPr>
              <a:t> .</a:t>
            </a:r>
            <a:endParaRPr lang="en-US" dirty="0">
              <a:latin typeface="Times New Roman"/>
              <a:ea typeface="Times New Roman"/>
              <a:cs typeface="AF_Unizah " pitchFamily="2" charset="-78"/>
            </a:endParaRPr>
          </a:p>
          <a:p>
            <a:pPr marL="0" indent="0" algn="r">
              <a:spcBef>
                <a:spcPts val="1200"/>
              </a:spcBef>
              <a:buNone/>
            </a:pPr>
            <a:r>
              <a:rPr lang="en-US" b="1" i="1" u="sng" dirty="0">
                <a:latin typeface="Times New Roman"/>
                <a:ea typeface="Times New Roman"/>
                <a:cs typeface="AF_Unizah " pitchFamily="2" charset="-78"/>
              </a:rPr>
              <a:t/>
            </a:r>
            <a:br>
              <a:rPr lang="en-US" b="1" i="1" u="sng" dirty="0">
                <a:latin typeface="Times New Roman"/>
                <a:ea typeface="Times New Roman"/>
                <a:cs typeface="AF_Unizah " pitchFamily="2" charset="-78"/>
              </a:rPr>
            </a:br>
            <a:r>
              <a:rPr lang="ar-SA" b="1" i="1" u="sng" dirty="0">
                <a:latin typeface="Times New Roman"/>
                <a:ea typeface="Times New Roman"/>
                <a:cs typeface="AF_Unizah " pitchFamily="2" charset="-78"/>
              </a:rPr>
              <a:t>التصحيح</a:t>
            </a:r>
            <a:r>
              <a:rPr lang="ar-SA" b="1" dirty="0">
                <a:latin typeface="Times New Roman"/>
                <a:ea typeface="Times New Roman"/>
                <a:cs typeface="AF_Unizah " pitchFamily="2" charset="-78"/>
              </a:rPr>
              <a:t>: التمرين على الجري السريع في المائة متر الأولى (حول المنحنى) مع تثبيت طول الخطوة وبسرعتها حتى الوصول لخط الدخول</a:t>
            </a:r>
            <a:r>
              <a:rPr lang="en-US" b="1" dirty="0">
                <a:latin typeface="Times New Roman"/>
                <a:ea typeface="Times New Roman"/>
                <a:cs typeface="AF_Unizah " pitchFamily="2" charset="-78"/>
              </a:rPr>
              <a:t> .</a:t>
            </a:r>
            <a:br>
              <a:rPr lang="en-US" b="1" dirty="0">
                <a:latin typeface="Times New Roman"/>
                <a:ea typeface="Times New Roman"/>
                <a:cs typeface="AF_Unizah " pitchFamily="2" charset="-78"/>
              </a:rPr>
            </a:br>
            <a:r>
              <a:rPr lang="en-US" b="1" dirty="0">
                <a:latin typeface="Times New Roman"/>
                <a:ea typeface="Times New Roman"/>
                <a:cs typeface="AF_Unizah " pitchFamily="2" charset="-78"/>
              </a:rPr>
              <a:t/>
            </a:r>
            <a:br>
              <a:rPr lang="en-US" b="1" dirty="0">
                <a:latin typeface="Times New Roman"/>
                <a:ea typeface="Times New Roman"/>
                <a:cs typeface="AF_Unizah " pitchFamily="2" charset="-78"/>
              </a:rPr>
            </a:br>
            <a:r>
              <a:rPr lang="ar-SA" b="1" dirty="0">
                <a:latin typeface="Times New Roman"/>
                <a:ea typeface="Times New Roman"/>
                <a:cs typeface="AF_Unizah " pitchFamily="2" charset="-78"/>
              </a:rPr>
              <a:t>ا</a:t>
            </a:r>
            <a:r>
              <a:rPr lang="ar-SA" b="1" u="sng" dirty="0">
                <a:effectLst>
                  <a:outerShdw blurRad="38100" dist="38100" dir="2700000" algn="tl">
                    <a:srgbClr val="000000">
                      <a:alpha val="43137"/>
                    </a:srgbClr>
                  </a:outerShdw>
                </a:effectLst>
                <a:latin typeface="Times New Roman"/>
                <a:ea typeface="Times New Roman"/>
                <a:cs typeface="AF_Unizah " pitchFamily="2" charset="-78"/>
              </a:rPr>
              <a:t>لخطأ </a:t>
            </a:r>
            <a:r>
              <a:rPr lang="ar-SA" b="1" dirty="0">
                <a:latin typeface="Times New Roman"/>
                <a:ea typeface="Times New Roman"/>
                <a:cs typeface="AF_Unizah " pitchFamily="2" charset="-78"/>
              </a:rPr>
              <a:t>: الدخول في الحارة الأولى (الحاره الداخلية للمضمار) قبل الوصول لخط الدخول</a:t>
            </a:r>
            <a:r>
              <a:rPr lang="en-US" b="1" dirty="0">
                <a:latin typeface="Times New Roman"/>
                <a:ea typeface="Times New Roman"/>
                <a:cs typeface="AF_Unizah " pitchFamily="2" charset="-78"/>
              </a:rPr>
              <a:t> .</a:t>
            </a:r>
            <a:endParaRPr lang="en-US" dirty="0">
              <a:latin typeface="Times New Roman"/>
              <a:ea typeface="Times New Roman"/>
              <a:cs typeface="AF_Unizah " pitchFamily="2" charset="-78"/>
            </a:endParaRPr>
          </a:p>
          <a:p>
            <a:pPr marL="0" indent="0" algn="r">
              <a:spcBef>
                <a:spcPts val="1200"/>
              </a:spcBef>
              <a:buNone/>
            </a:pPr>
            <a:r>
              <a:rPr lang="en-US" b="1" dirty="0">
                <a:latin typeface="Times New Roman"/>
                <a:ea typeface="Times New Roman"/>
                <a:cs typeface="AF_Unizah " pitchFamily="2" charset="-78"/>
              </a:rPr>
              <a:t/>
            </a:r>
            <a:br>
              <a:rPr lang="en-US" b="1" dirty="0">
                <a:latin typeface="Times New Roman"/>
                <a:ea typeface="Times New Roman"/>
                <a:cs typeface="AF_Unizah " pitchFamily="2" charset="-78"/>
              </a:rPr>
            </a:br>
            <a:r>
              <a:rPr lang="ar-SA" b="1" i="1" u="sng" dirty="0">
                <a:latin typeface="Times New Roman"/>
                <a:ea typeface="Times New Roman"/>
                <a:cs typeface="AF_Unizah " pitchFamily="2" charset="-78"/>
              </a:rPr>
              <a:t>التصحيح</a:t>
            </a:r>
            <a:r>
              <a:rPr lang="ar-SA" b="1" dirty="0">
                <a:latin typeface="Times New Roman"/>
                <a:ea typeface="Times New Roman"/>
                <a:cs typeface="AF_Unizah " pitchFamily="2" charset="-78"/>
              </a:rPr>
              <a:t> : التمرين على كيفية الدخول في الحارة الأولى وفي الوقت المناسب لأن غير ذلك يعتبرخطأ قانوني يلغي السباق</a:t>
            </a:r>
            <a:r>
              <a:rPr lang="en-US" b="1" dirty="0">
                <a:latin typeface="Times New Roman"/>
                <a:ea typeface="Times New Roman"/>
                <a:cs typeface="AF_Unizah " pitchFamily="2" charset="-78"/>
              </a:rPr>
              <a:t> .</a:t>
            </a:r>
            <a:br>
              <a:rPr lang="en-US" b="1" dirty="0">
                <a:latin typeface="Times New Roman"/>
                <a:ea typeface="Times New Roman"/>
                <a:cs typeface="AF_Unizah " pitchFamily="2" charset="-78"/>
              </a:rPr>
            </a:br>
            <a:r>
              <a:rPr lang="en-US" b="1" dirty="0">
                <a:latin typeface="Times New Roman"/>
                <a:ea typeface="Times New Roman"/>
                <a:cs typeface="AF_Unizah " pitchFamily="2" charset="-78"/>
              </a:rPr>
              <a:t/>
            </a:r>
            <a:br>
              <a:rPr lang="en-US" b="1" dirty="0">
                <a:latin typeface="Times New Roman"/>
                <a:ea typeface="Times New Roman"/>
                <a:cs typeface="AF_Unizah " pitchFamily="2" charset="-78"/>
              </a:rPr>
            </a:br>
            <a:r>
              <a:rPr lang="ar-SA" b="1" dirty="0">
                <a:effectLst>
                  <a:outerShdw blurRad="38100" dist="38100" dir="2700000" algn="tl">
                    <a:srgbClr val="000000">
                      <a:alpha val="43137"/>
                    </a:srgbClr>
                  </a:outerShdw>
                </a:effectLst>
                <a:latin typeface="Times New Roman"/>
                <a:ea typeface="Times New Roman"/>
                <a:cs typeface="AF_Unizah " pitchFamily="2" charset="-78"/>
              </a:rPr>
              <a:t>الخطأ </a:t>
            </a:r>
            <a:r>
              <a:rPr lang="ar-SA" b="1" dirty="0">
                <a:latin typeface="Times New Roman"/>
                <a:ea typeface="Times New Roman"/>
                <a:cs typeface="AF_Unizah " pitchFamily="2" charset="-78"/>
              </a:rPr>
              <a:t>: أثناء الجري بعد خط الدخول يتعدى المتسابق زميله من عند الحافة الداخلية للمضمار (الجهة اليسرى للمتنافس</a:t>
            </a:r>
            <a:r>
              <a:rPr lang="en-US" b="1" dirty="0">
                <a:latin typeface="Times New Roman"/>
                <a:ea typeface="Times New Roman"/>
                <a:cs typeface="AF_Unizah " pitchFamily="2" charset="-78"/>
              </a:rPr>
              <a:t>).</a:t>
            </a:r>
            <a:endParaRPr lang="en-US" dirty="0">
              <a:latin typeface="Times New Roman"/>
              <a:ea typeface="Times New Roman"/>
              <a:cs typeface="AF_Unizah " pitchFamily="2" charset="-78"/>
            </a:endParaRPr>
          </a:p>
          <a:p>
            <a:pPr marL="0" indent="0" algn="r">
              <a:spcBef>
                <a:spcPts val="1200"/>
              </a:spcBef>
              <a:buNone/>
            </a:pPr>
            <a:r>
              <a:rPr lang="en-US" b="1" i="1" u="sng" dirty="0">
                <a:latin typeface="Times New Roman"/>
                <a:ea typeface="Times New Roman"/>
                <a:cs typeface="AF_Unizah " pitchFamily="2" charset="-78"/>
              </a:rPr>
              <a:t/>
            </a:r>
            <a:br>
              <a:rPr lang="en-US" b="1" i="1" u="sng" dirty="0">
                <a:latin typeface="Times New Roman"/>
                <a:ea typeface="Times New Roman"/>
                <a:cs typeface="AF_Unizah " pitchFamily="2" charset="-78"/>
              </a:rPr>
            </a:br>
            <a:r>
              <a:rPr lang="ar-SA" b="1" i="1" u="sng" dirty="0">
                <a:latin typeface="Times New Roman"/>
                <a:ea typeface="Times New Roman"/>
                <a:cs typeface="AF_Unizah " pitchFamily="2" charset="-78"/>
              </a:rPr>
              <a:t>التصحيح</a:t>
            </a:r>
            <a:endParaRPr lang="en-US" i="1" u="sng" dirty="0">
              <a:latin typeface="Times New Roman"/>
              <a:ea typeface="Times New Roman"/>
              <a:cs typeface="AF_Unizah " pitchFamily="2" charset="-78"/>
            </a:endParaRPr>
          </a:p>
          <a:p>
            <a:pPr marL="0" indent="0" algn="r">
              <a:spcBef>
                <a:spcPts val="1200"/>
              </a:spcBef>
              <a:buNone/>
            </a:pPr>
            <a:r>
              <a:rPr lang="en-US" b="1" dirty="0">
                <a:latin typeface="Times New Roman"/>
                <a:ea typeface="Times New Roman"/>
                <a:cs typeface="AF_Unizah " pitchFamily="2" charset="-78"/>
              </a:rPr>
              <a:t> : </a:t>
            </a:r>
            <a:r>
              <a:rPr lang="ar-SA" b="1" dirty="0">
                <a:latin typeface="Times New Roman"/>
                <a:ea typeface="Times New Roman"/>
                <a:cs typeface="AF_Unizah " pitchFamily="2" charset="-78"/>
              </a:rPr>
              <a:t>التنبيه على المتسابق بالعبور من الجهة اليمنى للمتنافس </a:t>
            </a:r>
            <a:endParaRPr lang="en-US" dirty="0">
              <a:latin typeface="Times New Roman"/>
              <a:ea typeface="Times New Roman"/>
              <a:cs typeface="AF_Unizah " pitchFamily="2" charset="-78"/>
            </a:endParaRPr>
          </a:p>
          <a:p>
            <a:pPr marL="0" indent="0" algn="r">
              <a:spcBef>
                <a:spcPts val="1200"/>
              </a:spcBef>
              <a:buNone/>
            </a:pPr>
            <a:r>
              <a:rPr lang="ar-SA" b="1" dirty="0">
                <a:latin typeface="Times New Roman"/>
                <a:ea typeface="Times New Roman"/>
                <a:cs typeface="AF_Unizah " pitchFamily="2" charset="-78"/>
              </a:rPr>
              <a:t>(الحافة الخارجية للمضمار) لأن غير ذلك</a:t>
            </a:r>
            <a:endParaRPr lang="en-US" dirty="0">
              <a:latin typeface="Times New Roman"/>
              <a:ea typeface="Times New Roman"/>
              <a:cs typeface="AF_Unizah " pitchFamily="2" charset="-78"/>
            </a:endParaRPr>
          </a:p>
          <a:p>
            <a:pPr marL="0" indent="0" algn="r">
              <a:spcBef>
                <a:spcPts val="1200"/>
              </a:spcBef>
              <a:buNone/>
            </a:pPr>
            <a:r>
              <a:rPr lang="ar-SA" b="1" dirty="0">
                <a:latin typeface="Times New Roman"/>
                <a:ea typeface="Times New Roman"/>
                <a:cs typeface="AF_Unizah " pitchFamily="2" charset="-78"/>
              </a:rPr>
              <a:t> يعتبر خطأ قانوني يلغي السباق</a:t>
            </a:r>
            <a:r>
              <a:rPr lang="en-US" b="1" dirty="0">
                <a:latin typeface="Times New Roman"/>
                <a:ea typeface="Times New Roman"/>
                <a:cs typeface="AF_Unizah " pitchFamily="2" charset="-78"/>
              </a:rPr>
              <a:t> .</a:t>
            </a:r>
            <a:endParaRPr lang="en-US" dirty="0">
              <a:latin typeface="Times New Roman"/>
              <a:ea typeface="Times New Roman"/>
              <a:cs typeface="AF_Unizah " pitchFamily="2" charset="-78"/>
            </a:endParaRPr>
          </a:p>
          <a:p>
            <a:pPr marL="0" indent="0">
              <a:buNone/>
            </a:pPr>
            <a:endParaRPr lang="ar-EG" dirty="0"/>
          </a:p>
        </p:txBody>
      </p:sp>
      <p:sp>
        <p:nvSpPr>
          <p:cNvPr id="2" name="Title 1"/>
          <p:cNvSpPr>
            <a:spLocks noGrp="1"/>
          </p:cNvSpPr>
          <p:nvPr>
            <p:ph type="title"/>
          </p:nvPr>
        </p:nvSpPr>
        <p:spPr/>
        <p:txBody>
          <a:bodyPr>
            <a:normAutofit fontScale="90000"/>
          </a:bodyPr>
          <a:lstStyle/>
          <a:p>
            <a:r>
              <a:rPr lang="ar-SA" b="1" u="sng" dirty="0">
                <a:latin typeface="Times New Roman"/>
                <a:ea typeface="Times New Roman"/>
              </a:rPr>
              <a:t>الأخطاء الشائعة في سباق 800 /1500م جري </a:t>
            </a:r>
            <a:endParaRPr lang="ar-EG" dirty="0"/>
          </a:p>
        </p:txBody>
      </p:sp>
    </p:spTree>
    <p:extLst>
      <p:ext uri="{BB962C8B-B14F-4D97-AF65-F5344CB8AC3E}">
        <p14:creationId xmlns:p14="http://schemas.microsoft.com/office/powerpoint/2010/main" val="350116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0"/>
            <a:ext cx="5105400" cy="1752600"/>
          </a:xfrm>
          <a:prstGeom prst="rect">
            <a:avLst/>
          </a:prstGeom>
          <a:ln>
            <a:noFill/>
          </a:ln>
          <a:effectLst>
            <a:softEdge rad="112500"/>
          </a:effectLst>
        </p:spPr>
      </p:pic>
      <p:sp>
        <p:nvSpPr>
          <p:cNvPr id="2" name="Title 1"/>
          <p:cNvSpPr>
            <a:spLocks noGrp="1"/>
          </p:cNvSpPr>
          <p:nvPr>
            <p:ph type="title"/>
          </p:nvPr>
        </p:nvSpPr>
        <p:spPr/>
        <p:txBody>
          <a:bodyPr/>
          <a:lstStyle/>
          <a:p>
            <a:r>
              <a:rPr lang="ar-EG" dirty="0">
                <a:solidFill>
                  <a:prstClr val="black"/>
                </a:solidFill>
              </a:rPr>
              <a:t>مسابقة 800 متر </a:t>
            </a:r>
            <a:endParaRPr lang="ar-EG" dirty="0"/>
          </a:p>
        </p:txBody>
      </p:sp>
      <p:sp>
        <p:nvSpPr>
          <p:cNvPr id="5" name="Subtitle 2"/>
          <p:cNvSpPr txBox="1">
            <a:spLocks/>
          </p:cNvSpPr>
          <p:nvPr/>
        </p:nvSpPr>
        <p:spPr>
          <a:xfrm>
            <a:off x="914400" y="3352800"/>
            <a:ext cx="6858000" cy="2895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ctr">
              <a:buNone/>
            </a:pPr>
            <a:r>
              <a:rPr lang="en-US" b="1" dirty="0" smtClean="0">
                <a:latin typeface="Times New Roman"/>
                <a:ea typeface="Times New Roman"/>
              </a:rPr>
              <a:t/>
            </a:r>
            <a:br>
              <a:rPr lang="en-US" b="1" dirty="0" smtClean="0">
                <a:latin typeface="Times New Roman"/>
                <a:ea typeface="Times New Roman"/>
              </a:rPr>
            </a:br>
            <a:r>
              <a:rPr lang="ar-SA" b="1" dirty="0" smtClean="0">
                <a:latin typeface="Times New Roman"/>
                <a:ea typeface="Times New Roman"/>
              </a:rPr>
              <a:t>سباق 800 /1500م جري من سباقات المسافات المتوسطة والذي يؤدي في</a:t>
            </a:r>
            <a:r>
              <a:rPr lang="ar-SA" b="1" dirty="0" smtClean="0">
                <a:ea typeface="Times New Roman"/>
              </a:rPr>
              <a:t>المضمار ، وهو يحتاج إلى عناصر لياقة بدنية مثل التحمل والجلد ، حيث يعمل الجهاز العضلي للجسم لمدى طويلة وبسرعة منتظمة وبناء عليه يجب أن تكون الأجهزة الحيوية الداخلية للمتسابق في أحسن حال حتى تقوم الدورة الدموية التنفسية بنشاطها أثناء الجري ، ويستخدم البدء العالي في مثل هذا النوع من </a:t>
            </a:r>
            <a:endParaRPr lang="en-US" dirty="0" smtClean="0">
              <a:latin typeface="Times New Roman"/>
              <a:ea typeface="Times New Roman"/>
            </a:endParaRPr>
          </a:p>
          <a:p>
            <a:pPr marL="400050" lvl="1" indent="0" algn="ctr">
              <a:buNone/>
            </a:pPr>
            <a:r>
              <a:rPr lang="en-US" b="1" dirty="0" smtClean="0">
                <a:ea typeface="Times New Roman"/>
              </a:rPr>
              <a:t> </a:t>
            </a:r>
            <a:endParaRPr lang="ar-EG" dirty="0"/>
          </a:p>
        </p:txBody>
      </p:sp>
    </p:spTree>
    <p:extLst>
      <p:ext uri="{BB962C8B-B14F-4D97-AF65-F5344CB8AC3E}">
        <p14:creationId xmlns:p14="http://schemas.microsoft.com/office/powerpoint/2010/main" val="45206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ar-EG" dirty="0" smtClean="0"/>
              <a:t>1- البدء </a:t>
            </a:r>
          </a:p>
          <a:p>
            <a:pPr marL="0" indent="0" algn="r">
              <a:buNone/>
            </a:pPr>
            <a:r>
              <a:rPr lang="ar-EG" dirty="0" smtClean="0"/>
              <a:t>2- جرى المسافة </a:t>
            </a:r>
          </a:p>
          <a:p>
            <a:pPr marL="0" indent="0" algn="r">
              <a:buNone/>
            </a:pPr>
            <a:r>
              <a:rPr lang="ar-EG" dirty="0" smtClean="0"/>
              <a:t>3- النهاية </a:t>
            </a:r>
            <a:endParaRPr lang="ar-EG" dirty="0"/>
          </a:p>
        </p:txBody>
      </p:sp>
      <p:sp>
        <p:nvSpPr>
          <p:cNvPr id="2" name="Title 1"/>
          <p:cNvSpPr>
            <a:spLocks noGrp="1"/>
          </p:cNvSpPr>
          <p:nvPr>
            <p:ph type="title"/>
          </p:nvPr>
        </p:nvSpPr>
        <p:spPr/>
        <p:txBody>
          <a:bodyPr/>
          <a:lstStyle/>
          <a:p>
            <a:r>
              <a:rPr lang="ar-EG" dirty="0" smtClean="0"/>
              <a:t>المراحل الفنية لمسابقة 800 متر </a:t>
            </a:r>
            <a:endParaRPr lang="ar-EG" dirty="0"/>
          </a:p>
        </p:txBody>
      </p:sp>
      <p:pic>
        <p:nvPicPr>
          <p:cNvPr id="1026" name="Picture 2" descr="F:\شك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9829"/>
            <a:ext cx="54864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200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85000" lnSpcReduction="20000"/>
          </a:bodyPr>
          <a:lstStyle/>
          <a:p>
            <a:pPr marL="0" indent="0" algn="ctr">
              <a:buNone/>
            </a:pPr>
            <a:r>
              <a:rPr lang="en-US" b="1" dirty="0">
                <a:latin typeface="Times New Roman"/>
                <a:ea typeface="Times New Roman"/>
              </a:rPr>
              <a:t/>
            </a:r>
            <a:br>
              <a:rPr lang="en-US" b="1" dirty="0">
                <a:latin typeface="Times New Roman"/>
                <a:ea typeface="Times New Roman"/>
              </a:rPr>
            </a:br>
            <a:r>
              <a:rPr lang="ar-SA" b="1" u="sng" dirty="0">
                <a:latin typeface="Times New Roman"/>
                <a:ea typeface="Times New Roman"/>
              </a:rPr>
              <a:t>البدء العالي</a:t>
            </a:r>
            <a:r>
              <a:rPr lang="en-US" b="1" u="sng" dirty="0">
                <a:latin typeface="Times New Roman"/>
                <a:ea typeface="Times New Roman"/>
              </a:rPr>
              <a:t>:</a:t>
            </a:r>
            <a:br>
              <a:rPr lang="en-US" b="1" u="sng" dirty="0">
                <a:latin typeface="Times New Roman"/>
                <a:ea typeface="Times New Roman"/>
              </a:rPr>
            </a:br>
            <a:r>
              <a:rPr lang="en-US" b="1" dirty="0">
                <a:latin typeface="Times New Roman"/>
                <a:ea typeface="Times New Roman"/>
              </a:rPr>
              <a:t/>
            </a:r>
            <a:br>
              <a:rPr lang="en-US" b="1" dirty="0">
                <a:latin typeface="Times New Roman"/>
                <a:ea typeface="Times New Roman"/>
              </a:rPr>
            </a:br>
            <a:r>
              <a:rPr lang="ar-SA" b="1" dirty="0">
                <a:latin typeface="Times New Roman"/>
                <a:ea typeface="Times New Roman"/>
              </a:rPr>
              <a:t>ينقسم البدء العالي إلى مرحلتين </a:t>
            </a:r>
            <a:r>
              <a:rPr lang="ar-SA" b="1" dirty="0" smtClean="0">
                <a:latin typeface="Times New Roman"/>
                <a:ea typeface="Times New Roman"/>
              </a:rPr>
              <a:t>(</a:t>
            </a:r>
            <a:r>
              <a:rPr lang="ar-EG" b="1" dirty="0" smtClean="0">
                <a:latin typeface="Times New Roman"/>
                <a:ea typeface="Times New Roman"/>
              </a:rPr>
              <a:t>أستعد </a:t>
            </a:r>
            <a:r>
              <a:rPr lang="ar-SA" b="1" dirty="0" smtClean="0">
                <a:latin typeface="Times New Roman"/>
                <a:ea typeface="Times New Roman"/>
              </a:rPr>
              <a:t>– </a:t>
            </a:r>
            <a:r>
              <a:rPr lang="ar-SA" b="1" dirty="0">
                <a:latin typeface="Times New Roman"/>
                <a:ea typeface="Times New Roman"/>
              </a:rPr>
              <a:t>انطلق) بناء على أوامر الآذن بالبدء ، ويكون ذلك كالآتى</a:t>
            </a:r>
            <a:r>
              <a:rPr lang="en-US" b="1" dirty="0">
                <a:latin typeface="Times New Roman"/>
                <a:ea typeface="Times New Roman"/>
              </a:rPr>
              <a:t>:</a:t>
            </a:r>
            <a:br>
              <a:rPr lang="en-US" b="1" dirty="0">
                <a:latin typeface="Times New Roman"/>
                <a:ea typeface="Times New Roman"/>
              </a:rPr>
            </a:br>
            <a:r>
              <a:rPr lang="en-US" b="1" dirty="0">
                <a:latin typeface="Times New Roman"/>
                <a:ea typeface="Times New Roman"/>
              </a:rPr>
              <a:t/>
            </a:r>
            <a:br>
              <a:rPr lang="en-US" b="1" dirty="0">
                <a:latin typeface="Times New Roman"/>
                <a:ea typeface="Times New Roman"/>
              </a:rPr>
            </a:br>
            <a:endParaRPr lang="en-US" dirty="0">
              <a:latin typeface="Times New Roman"/>
              <a:ea typeface="Times New Roman"/>
            </a:endParaRPr>
          </a:p>
          <a:p>
            <a:pPr marL="0" indent="0" algn="ctr">
              <a:buNone/>
            </a:pPr>
            <a:r>
              <a:rPr lang="en-US" b="1" dirty="0">
                <a:latin typeface="Times New Roman"/>
                <a:ea typeface="Times New Roman"/>
              </a:rPr>
              <a:t>-:</a:t>
            </a:r>
            <a:r>
              <a:rPr lang="ar-SA" b="1" dirty="0">
                <a:latin typeface="Times New Roman"/>
                <a:ea typeface="Times New Roman"/>
              </a:rPr>
              <a:t>أ) خذ مكانك</a:t>
            </a:r>
            <a:r>
              <a:rPr lang="en-US" b="1" dirty="0">
                <a:latin typeface="Times New Roman"/>
                <a:ea typeface="Times New Roman"/>
              </a:rPr>
              <a:t>)</a:t>
            </a:r>
            <a:endParaRPr lang="en-US" dirty="0">
              <a:latin typeface="Times New Roman"/>
              <a:ea typeface="Times New Roman"/>
            </a:endParaRPr>
          </a:p>
          <a:p>
            <a:pPr marL="0" indent="0" algn="ctr">
              <a:buNone/>
            </a:pPr>
            <a:r>
              <a:rPr lang="en-US" b="1" dirty="0">
                <a:latin typeface="Times New Roman"/>
                <a:ea typeface="Times New Roman"/>
              </a:rPr>
              <a:t/>
            </a:r>
            <a:br>
              <a:rPr lang="en-US" b="1" dirty="0">
                <a:latin typeface="Times New Roman"/>
                <a:ea typeface="Times New Roman"/>
              </a:rPr>
            </a:br>
            <a:r>
              <a:rPr lang="ar-SA" b="1" dirty="0">
                <a:latin typeface="Times New Roman"/>
                <a:ea typeface="Times New Roman"/>
              </a:rPr>
              <a:t>عند سماع أمر (خذ مكانك) يقف المتسابق متخذا الوضع أماماً وقدم الارتقاء خلف خط البداية مباشرة والأخرى خلفه بمقدار من قدم إلى قدم ونصف ويثني الركبتين قليلاً مع ميل الجذع أماماً ، مع وضع الذراع العكسـية للرجل الأمامية (قدم الارتقاء) أماماً والأخرى خلفاً منثنية في مفصل المرفق ، ويراعى أن يكون ثقل الجسم على الرجل الأمامية. </a:t>
            </a:r>
            <a:endParaRPr lang="en-US" dirty="0">
              <a:latin typeface="Times New Roman"/>
              <a:ea typeface="Times New Roman"/>
            </a:endParaRPr>
          </a:p>
          <a:p>
            <a:pPr marL="0" indent="0" algn="ctr">
              <a:buNone/>
            </a:pPr>
            <a:r>
              <a:rPr lang="en-US" b="1" dirty="0">
                <a:latin typeface="Times New Roman"/>
                <a:ea typeface="Times New Roman"/>
              </a:rPr>
              <a:t/>
            </a:r>
            <a:br>
              <a:rPr lang="en-US" b="1" dirty="0">
                <a:latin typeface="Times New Roman"/>
                <a:ea typeface="Times New Roman"/>
              </a:rPr>
            </a:br>
            <a:endParaRPr lang="en-US" dirty="0">
              <a:latin typeface="Times New Roman"/>
              <a:ea typeface="Times New Roman"/>
            </a:endParaRPr>
          </a:p>
          <a:p>
            <a:pPr marL="0" indent="0" algn="ctr">
              <a:buNone/>
            </a:pPr>
            <a:r>
              <a:rPr lang="en-US" b="1" dirty="0">
                <a:latin typeface="Times New Roman"/>
                <a:ea typeface="Times New Roman"/>
              </a:rPr>
              <a:t>:</a:t>
            </a:r>
            <a:r>
              <a:rPr lang="ar-SA" b="1" dirty="0">
                <a:latin typeface="Times New Roman"/>
                <a:ea typeface="Times New Roman"/>
              </a:rPr>
              <a:t>ب) انطلق </a:t>
            </a:r>
            <a:r>
              <a:rPr lang="en-US" b="1" dirty="0">
                <a:latin typeface="Times New Roman"/>
                <a:ea typeface="Times New Roman"/>
              </a:rPr>
              <a:t>)</a:t>
            </a:r>
            <a:endParaRPr lang="en-US" dirty="0">
              <a:latin typeface="Times New Roman"/>
              <a:ea typeface="Times New Roman"/>
            </a:endParaRPr>
          </a:p>
          <a:p>
            <a:pPr marL="0" indent="0">
              <a:buNone/>
            </a:pPr>
            <a:r>
              <a:rPr lang="en-US" b="1" dirty="0">
                <a:latin typeface="Times New Roman"/>
                <a:ea typeface="Times New Roman"/>
              </a:rPr>
              <a:t/>
            </a:r>
            <a:br>
              <a:rPr lang="en-US" b="1" dirty="0">
                <a:latin typeface="Times New Roman"/>
                <a:ea typeface="Times New Roman"/>
              </a:rPr>
            </a:br>
            <a:r>
              <a:rPr lang="ar-SA" b="1" dirty="0">
                <a:latin typeface="Times New Roman"/>
                <a:ea typeface="Times New Roman"/>
              </a:rPr>
              <a:t>عند سماع أمر البدء ينطلق المتسابق إلى الأمام بدفع الرجل الأمامية (قدم الارتقاء) الأرض مع تحريك الذراع الأمامية خلفاً والأخرى أماماً</a:t>
            </a:r>
            <a:r>
              <a:rPr lang="en-US" b="1" dirty="0">
                <a:latin typeface="Times New Roman"/>
                <a:ea typeface="Times New Roman"/>
              </a:rPr>
              <a:t> .</a:t>
            </a:r>
            <a:br>
              <a:rPr lang="en-US" b="1" dirty="0">
                <a:latin typeface="Times New Roman"/>
                <a:ea typeface="Times New Roman"/>
              </a:rPr>
            </a:br>
            <a:endParaRPr lang="ar-EG" dirty="0"/>
          </a:p>
        </p:txBody>
      </p:sp>
    </p:spTree>
    <p:extLst>
      <p:ext uri="{BB962C8B-B14F-4D97-AF65-F5344CB8AC3E}">
        <p14:creationId xmlns:p14="http://schemas.microsoft.com/office/powerpoint/2010/main" val="208830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a:buNone/>
            </a:pPr>
            <a:r>
              <a:rPr lang="en-US" b="1" dirty="0">
                <a:latin typeface="Times New Roman"/>
                <a:ea typeface="Times New Roman"/>
              </a:rPr>
              <a:t/>
            </a:r>
            <a:br>
              <a:rPr lang="en-US" b="1" dirty="0">
                <a:latin typeface="Times New Roman"/>
                <a:ea typeface="Times New Roman"/>
              </a:rPr>
            </a:br>
            <a:r>
              <a:rPr lang="en-US" b="1" dirty="0">
                <a:latin typeface="Times New Roman"/>
                <a:ea typeface="Times New Roman"/>
              </a:rPr>
              <a:t/>
            </a:r>
            <a:br>
              <a:rPr lang="en-US" b="1" dirty="0">
                <a:latin typeface="Times New Roman"/>
                <a:ea typeface="Times New Roman"/>
              </a:rPr>
            </a:br>
            <a:r>
              <a:rPr lang="ar-SA" b="1" dirty="0">
                <a:latin typeface="Times New Roman"/>
                <a:ea typeface="Times New Roman"/>
              </a:rPr>
              <a:t>وفي هذه المرحلة يجرى كل </a:t>
            </a:r>
            <a:r>
              <a:rPr lang="ar-SA" b="1" dirty="0" smtClean="0">
                <a:latin typeface="Times New Roman"/>
                <a:ea typeface="Times New Roman"/>
              </a:rPr>
              <a:t>متسابق </a:t>
            </a:r>
            <a:r>
              <a:rPr lang="ar-SA" b="1" dirty="0">
                <a:latin typeface="Times New Roman"/>
                <a:ea typeface="Times New Roman"/>
              </a:rPr>
              <a:t>في الحارة الخاصة به ، ويزداد سرعته تدريجياً حتى تصل إلى الحد الذي يكون فيه طول الخطوة وسرعتها ثابتاً ، ويكون ذلك خلال المائة متر الأولى فقط (حول المنحنى الأول) ، وعند خط الدخول يتنافس كل متسابق على أن يجد له مكان بجانب الحافة الداخلية للمضمار</a:t>
            </a:r>
            <a:r>
              <a:rPr lang="en-US" b="1" dirty="0">
                <a:latin typeface="Times New Roman"/>
                <a:ea typeface="Times New Roman"/>
              </a:rPr>
              <a:t> (</a:t>
            </a:r>
            <a:r>
              <a:rPr lang="ar-SA" b="1" dirty="0">
                <a:latin typeface="Times New Roman"/>
                <a:ea typeface="Times New Roman"/>
              </a:rPr>
              <a:t>الحـارة الأولى) لأن المتسابق التي يجري للخارج يقطع مسافة أطول ، ويجب هنا تنظيم التنفس وخطوة الجري وعدم رفع الركبة عالياً كما هو في العدو لأن ذلك يجهد المتسابق ، كما يجب أن يكون الجسم مائلاً قليلاً للأمام وفي حالة ارتخاء وتبقى الرأس معتدلة طول السباق</a:t>
            </a:r>
            <a:endParaRPr lang="ar-EG" dirty="0"/>
          </a:p>
        </p:txBody>
      </p:sp>
      <p:sp>
        <p:nvSpPr>
          <p:cNvPr id="2" name="Title 1"/>
          <p:cNvSpPr>
            <a:spLocks noGrp="1"/>
          </p:cNvSpPr>
          <p:nvPr>
            <p:ph type="title"/>
          </p:nvPr>
        </p:nvSpPr>
        <p:spPr>
          <a:xfrm>
            <a:off x="457200" y="457200"/>
            <a:ext cx="8229600" cy="1905000"/>
          </a:xfrm>
        </p:spPr>
        <p:txBody>
          <a:bodyPr/>
          <a:lstStyle/>
          <a:p>
            <a:pPr algn="r"/>
            <a:r>
              <a:rPr lang="ar-EG" dirty="0" smtClean="0"/>
              <a:t>جرى المسافة </a:t>
            </a:r>
            <a:endParaRPr lang="ar-EG" dirty="0"/>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5165" t="1090" r="55740" b="-1090"/>
          <a:stretch/>
        </p:blipFill>
        <p:spPr bwMode="auto">
          <a:xfrm>
            <a:off x="1143000" y="609600"/>
            <a:ext cx="4191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11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429000"/>
          </a:xfrm>
        </p:spPr>
        <p:txBody>
          <a:bodyPr/>
          <a:lstStyle/>
          <a:p>
            <a:pPr marL="0" indent="0">
              <a:buNone/>
            </a:pPr>
            <a:r>
              <a:rPr lang="en-US" b="1" u="sng" dirty="0" smtClean="0">
                <a:latin typeface="Times New Roman"/>
                <a:ea typeface="Times New Roman"/>
              </a:rPr>
              <a:t> </a:t>
            </a:r>
            <a:r>
              <a:rPr lang="en-US" b="1" u="sng" dirty="0">
                <a:latin typeface="Times New Roman"/>
                <a:ea typeface="Times New Roman"/>
              </a:rPr>
              <a:t/>
            </a:r>
            <a:br>
              <a:rPr lang="en-US" b="1" u="sng" dirty="0">
                <a:latin typeface="Times New Roman"/>
                <a:ea typeface="Times New Roman"/>
              </a:rPr>
            </a:br>
            <a:r>
              <a:rPr lang="en-US" b="1" dirty="0">
                <a:latin typeface="Times New Roman"/>
                <a:ea typeface="Times New Roman"/>
              </a:rPr>
              <a:t/>
            </a:r>
            <a:br>
              <a:rPr lang="en-US" b="1" dirty="0">
                <a:latin typeface="Times New Roman"/>
                <a:ea typeface="Times New Roman"/>
              </a:rPr>
            </a:br>
            <a:r>
              <a:rPr lang="ar-SA" b="1" dirty="0">
                <a:latin typeface="Times New Roman"/>
                <a:ea typeface="Times New Roman"/>
              </a:rPr>
              <a:t>بعد سماع إشارة البدء يجري اللاعب مباشرة للدخول في حارة (1) حيث لا يوجد خط دخول كما في سباق 800 متر جري</a:t>
            </a:r>
            <a:endParaRPr lang="ar-EG" dirty="0"/>
          </a:p>
        </p:txBody>
      </p:sp>
      <p:sp>
        <p:nvSpPr>
          <p:cNvPr id="2" name="Title 1"/>
          <p:cNvSpPr>
            <a:spLocks noGrp="1"/>
          </p:cNvSpPr>
          <p:nvPr>
            <p:ph type="title"/>
          </p:nvPr>
        </p:nvSpPr>
        <p:spPr/>
        <p:txBody>
          <a:bodyPr/>
          <a:lstStyle/>
          <a:p>
            <a:r>
              <a:rPr lang="ar-SA" sz="4000" b="1" u="sng" dirty="0">
                <a:solidFill>
                  <a:prstClr val="black"/>
                </a:solidFill>
                <a:ea typeface="Times New Roman"/>
              </a:rPr>
              <a:t>ملاحظة</a:t>
            </a:r>
            <a:endParaRPr lang="ar-EG" dirty="0"/>
          </a:p>
        </p:txBody>
      </p:sp>
    </p:spTree>
    <p:extLst>
      <p:ext uri="{BB962C8B-B14F-4D97-AF65-F5344CB8AC3E}">
        <p14:creationId xmlns:p14="http://schemas.microsoft.com/office/powerpoint/2010/main" val="109853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Bef>
                <a:spcPts val="1200"/>
              </a:spcBef>
              <a:buNone/>
            </a:pPr>
            <a:r>
              <a:rPr lang="ar-SA" b="1" dirty="0">
                <a:latin typeface="Times New Roman"/>
                <a:ea typeface="Times New Roman"/>
              </a:rPr>
              <a:t>وفي هذه المرحلة يندفع المتسابق تدريجياً بأقصى سرعة له في الوقت المناسب ، وذلك في المائة متر الأخيرة حيث تعمل الذراعان بقوة وبسرعة في مدى ضيق كما هو في العدو</a:t>
            </a:r>
            <a:r>
              <a:rPr lang="en-US" b="1" dirty="0">
                <a:latin typeface="Times New Roman"/>
                <a:ea typeface="Times New Roman"/>
              </a:rPr>
              <a:t> .</a:t>
            </a:r>
            <a:endParaRPr lang="en-US" dirty="0">
              <a:latin typeface="Times New Roman"/>
              <a:ea typeface="Times New Roman"/>
            </a:endParaRPr>
          </a:p>
          <a:p>
            <a:endParaRPr lang="ar-EG" dirty="0"/>
          </a:p>
        </p:txBody>
      </p:sp>
      <p:sp>
        <p:nvSpPr>
          <p:cNvPr id="2" name="Title 1"/>
          <p:cNvSpPr>
            <a:spLocks noGrp="1"/>
          </p:cNvSpPr>
          <p:nvPr>
            <p:ph type="title"/>
          </p:nvPr>
        </p:nvSpPr>
        <p:spPr/>
        <p:txBody>
          <a:bodyPr>
            <a:normAutofit fontScale="90000"/>
          </a:bodyPr>
          <a:lstStyle/>
          <a:p>
            <a:pPr marL="342900" lvl="0" indent="-342900">
              <a:spcBef>
                <a:spcPct val="20000"/>
              </a:spcBef>
            </a:pPr>
            <a:r>
              <a:rPr lang="ar-SA" sz="3200" b="1" dirty="0">
                <a:solidFill>
                  <a:prstClr val="black"/>
                </a:solidFill>
                <a:ea typeface="Times New Roman"/>
              </a:rPr>
              <a:t>مرحلة النهاية</a:t>
            </a:r>
            <a:r>
              <a:rPr lang="ar-EG" sz="3200" dirty="0">
                <a:solidFill>
                  <a:prstClr val="black"/>
                </a:solidFill>
                <a:ea typeface="+mn-ea"/>
                <a:cs typeface="Arial"/>
              </a:rPr>
              <a:t/>
            </a:r>
            <a:br>
              <a:rPr lang="ar-EG" sz="3200" dirty="0">
                <a:solidFill>
                  <a:prstClr val="black"/>
                </a:solidFill>
                <a:ea typeface="+mn-ea"/>
                <a:cs typeface="Arial"/>
              </a:rPr>
            </a:br>
            <a:endParaRPr lang="ar-EG" dirty="0"/>
          </a:p>
        </p:txBody>
      </p:sp>
      <p:pic>
        <p:nvPicPr>
          <p:cNvPr id="2050" name="Picture 2" descr="F:\نهاية السبا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286" y="3407229"/>
            <a:ext cx="7015163" cy="267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3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ar-EG" dirty="0" smtClean="0"/>
              <a:t>1- الفوز بالسباق </a:t>
            </a:r>
          </a:p>
          <a:p>
            <a:pPr marL="0" indent="0" algn="r">
              <a:buNone/>
            </a:pPr>
            <a:r>
              <a:rPr lang="ar-EG" dirty="0" smtClean="0"/>
              <a:t>2- تحطيم الرقم </a:t>
            </a:r>
            <a:endParaRPr lang="ar-EG" dirty="0"/>
          </a:p>
        </p:txBody>
      </p:sp>
      <p:sp>
        <p:nvSpPr>
          <p:cNvPr id="2" name="Title 1"/>
          <p:cNvSpPr>
            <a:spLocks noGrp="1"/>
          </p:cNvSpPr>
          <p:nvPr>
            <p:ph type="title"/>
          </p:nvPr>
        </p:nvSpPr>
        <p:spPr/>
        <p:txBody>
          <a:bodyPr/>
          <a:lstStyle/>
          <a:p>
            <a:r>
              <a:rPr lang="ar-EG" dirty="0" smtClean="0"/>
              <a:t>أهداف المسابقة  </a:t>
            </a:r>
            <a:endParaRPr lang="ar-EG" dirty="0"/>
          </a:p>
        </p:txBody>
      </p:sp>
    </p:spTree>
    <p:extLst>
      <p:ext uri="{BB962C8B-B14F-4D97-AF65-F5344CB8AC3E}">
        <p14:creationId xmlns:p14="http://schemas.microsoft.com/office/powerpoint/2010/main" val="4269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marL="0" indent="0" algn="r">
              <a:spcBef>
                <a:spcPts val="1200"/>
              </a:spcBef>
              <a:buNone/>
            </a:pPr>
            <a:r>
              <a:rPr lang="en-US" sz="1800" b="1" dirty="0">
                <a:latin typeface="Times New Roman"/>
                <a:ea typeface="Times New Roman"/>
                <a:cs typeface="AF_Unizah " pitchFamily="2" charset="-78"/>
              </a:rPr>
              <a:t>1. </a:t>
            </a:r>
            <a:endParaRPr lang="en-US" sz="1800" dirty="0">
              <a:latin typeface="Times New Roman"/>
              <a:ea typeface="Times New Roman"/>
              <a:cs typeface="AF_Unizah " pitchFamily="2" charset="-78"/>
            </a:endParaRPr>
          </a:p>
          <a:p>
            <a:pPr marL="0" indent="0" algn="r">
              <a:spcBef>
                <a:spcPts val="1200"/>
              </a:spcBef>
              <a:buNone/>
            </a:pPr>
            <a:r>
              <a:rPr lang="ar-SA" sz="1800" b="1" dirty="0">
                <a:latin typeface="Times New Roman"/>
                <a:ea typeface="Times New Roman"/>
                <a:cs typeface="AF_Unizah " pitchFamily="2" charset="-78"/>
              </a:rPr>
              <a:t>استخدام تمرينات (مرونة) تعمل على إطالة ومطاطية عضلات الساق</a:t>
            </a:r>
            <a:r>
              <a:rPr lang="en-US" sz="1800" b="1" dirty="0">
                <a:latin typeface="Times New Roman"/>
                <a:ea typeface="Times New Roman"/>
                <a:cs typeface="AF_Unizah " pitchFamily="2" charset="-78"/>
              </a:rPr>
              <a:t>. </a:t>
            </a:r>
            <a:br>
              <a:rPr lang="en-US" sz="1800" b="1" dirty="0">
                <a:latin typeface="Times New Roman"/>
                <a:ea typeface="Times New Roman"/>
                <a:cs typeface="AF_Unizah " pitchFamily="2" charset="-78"/>
              </a:rPr>
            </a:br>
            <a:r>
              <a:rPr lang="en-US" sz="1800" b="1" dirty="0">
                <a:latin typeface="Times New Roman"/>
                <a:ea typeface="Times New Roman"/>
                <a:cs typeface="AF_Unizah " pitchFamily="2" charset="-78"/>
              </a:rPr>
              <a:t/>
            </a:r>
            <a:br>
              <a:rPr lang="en-US" sz="1800" b="1" dirty="0">
                <a:latin typeface="Times New Roman"/>
                <a:ea typeface="Times New Roman"/>
                <a:cs typeface="AF_Unizah " pitchFamily="2" charset="-78"/>
              </a:rPr>
            </a:br>
            <a:r>
              <a:rPr lang="en-US" sz="1800" b="1" dirty="0">
                <a:latin typeface="Times New Roman"/>
                <a:ea typeface="Times New Roman"/>
                <a:cs typeface="AF_Unizah " pitchFamily="2" charset="-78"/>
              </a:rPr>
              <a:t>2.</a:t>
            </a:r>
            <a:endParaRPr lang="en-US" sz="1800" dirty="0">
              <a:latin typeface="Times New Roman"/>
              <a:ea typeface="Times New Roman"/>
              <a:cs typeface="AF_Unizah " pitchFamily="2" charset="-78"/>
            </a:endParaRPr>
          </a:p>
          <a:p>
            <a:pPr marL="0" indent="0" algn="r">
              <a:spcBef>
                <a:spcPts val="1200"/>
              </a:spcBef>
              <a:buNone/>
            </a:pPr>
            <a:r>
              <a:rPr lang="en-US" sz="1800" b="1" dirty="0">
                <a:latin typeface="Times New Roman"/>
                <a:ea typeface="Times New Roman"/>
                <a:cs typeface="AF_Unizah " pitchFamily="2" charset="-78"/>
              </a:rPr>
              <a:t> </a:t>
            </a:r>
            <a:r>
              <a:rPr lang="ar-SA" sz="1800" b="1" dirty="0">
                <a:latin typeface="Times New Roman"/>
                <a:ea typeface="Times New Roman"/>
                <a:cs typeface="AF_Unizah " pitchFamily="2" charset="-78"/>
              </a:rPr>
              <a:t>الحجل على قدم واحدة (قدم الارتقاء) لمسافة 10م ثم 20م ثم 30م</a:t>
            </a:r>
            <a:r>
              <a:rPr lang="en-US" sz="1800" b="1" dirty="0">
                <a:latin typeface="Times New Roman"/>
                <a:ea typeface="Times New Roman"/>
                <a:cs typeface="AF_Unizah " pitchFamily="2" charset="-78"/>
              </a:rPr>
              <a:t> .</a:t>
            </a:r>
            <a:br>
              <a:rPr lang="en-US" sz="1800" b="1" dirty="0">
                <a:latin typeface="Times New Roman"/>
                <a:ea typeface="Times New Roman"/>
                <a:cs typeface="AF_Unizah " pitchFamily="2" charset="-78"/>
              </a:rPr>
            </a:br>
            <a:r>
              <a:rPr lang="en-US" sz="1800" b="1" dirty="0">
                <a:latin typeface="Times New Roman"/>
                <a:ea typeface="Times New Roman"/>
                <a:cs typeface="AF_Unizah " pitchFamily="2" charset="-78"/>
              </a:rPr>
              <a:t/>
            </a:r>
            <a:br>
              <a:rPr lang="en-US" sz="1800" b="1" dirty="0">
                <a:latin typeface="Times New Roman"/>
                <a:ea typeface="Times New Roman"/>
                <a:cs typeface="AF_Unizah " pitchFamily="2" charset="-78"/>
              </a:rPr>
            </a:br>
            <a:r>
              <a:rPr lang="en-US" sz="1800" b="1" dirty="0">
                <a:latin typeface="Times New Roman"/>
                <a:ea typeface="Times New Roman"/>
                <a:cs typeface="AF_Unizah " pitchFamily="2" charset="-78"/>
              </a:rPr>
              <a:t>3.</a:t>
            </a:r>
            <a:endParaRPr lang="en-US" sz="1800" dirty="0">
              <a:latin typeface="Times New Roman"/>
              <a:ea typeface="Times New Roman"/>
              <a:cs typeface="AF_Unizah " pitchFamily="2" charset="-78"/>
            </a:endParaRPr>
          </a:p>
          <a:p>
            <a:pPr marL="0" indent="0" algn="r">
              <a:spcBef>
                <a:spcPts val="1200"/>
              </a:spcBef>
              <a:buNone/>
            </a:pPr>
            <a:r>
              <a:rPr lang="en-US" sz="1800" b="1" dirty="0">
                <a:latin typeface="Times New Roman"/>
                <a:ea typeface="Times New Roman"/>
                <a:cs typeface="AF_Unizah " pitchFamily="2" charset="-78"/>
              </a:rPr>
              <a:t> </a:t>
            </a:r>
            <a:r>
              <a:rPr lang="ar-SA" sz="1800" b="1" dirty="0">
                <a:latin typeface="Times New Roman"/>
                <a:ea typeface="Times New Roman"/>
                <a:cs typeface="AF_Unizah " pitchFamily="2" charset="-78"/>
              </a:rPr>
              <a:t>الحجل على القدمين معاً لمسافة 10م ثم 20م ثم 30م</a:t>
            </a:r>
            <a:r>
              <a:rPr lang="en-US" sz="1800" b="1" dirty="0">
                <a:latin typeface="Times New Roman"/>
                <a:ea typeface="Times New Roman"/>
                <a:cs typeface="AF_Unizah " pitchFamily="2" charset="-78"/>
              </a:rPr>
              <a:t> .</a:t>
            </a:r>
            <a:br>
              <a:rPr lang="en-US" sz="1800" b="1" dirty="0">
                <a:latin typeface="Times New Roman"/>
                <a:ea typeface="Times New Roman"/>
                <a:cs typeface="AF_Unizah " pitchFamily="2" charset="-78"/>
              </a:rPr>
            </a:br>
            <a:r>
              <a:rPr lang="en-US" sz="1800" b="1" dirty="0">
                <a:latin typeface="Times New Roman"/>
                <a:ea typeface="Times New Roman"/>
                <a:cs typeface="AF_Unizah " pitchFamily="2" charset="-78"/>
              </a:rPr>
              <a:t/>
            </a:r>
            <a:br>
              <a:rPr lang="en-US" sz="1800" b="1" dirty="0">
                <a:latin typeface="Times New Roman"/>
                <a:ea typeface="Times New Roman"/>
                <a:cs typeface="AF_Unizah " pitchFamily="2" charset="-78"/>
              </a:rPr>
            </a:br>
            <a:r>
              <a:rPr lang="en-US" sz="1800" b="1" dirty="0">
                <a:latin typeface="Times New Roman"/>
                <a:ea typeface="Times New Roman"/>
                <a:cs typeface="AF_Unizah " pitchFamily="2" charset="-78"/>
              </a:rPr>
              <a:t>4.</a:t>
            </a:r>
            <a:endParaRPr lang="en-US" sz="1800" dirty="0">
              <a:latin typeface="Times New Roman"/>
              <a:ea typeface="Times New Roman"/>
              <a:cs typeface="AF_Unizah " pitchFamily="2" charset="-78"/>
            </a:endParaRPr>
          </a:p>
          <a:p>
            <a:pPr marL="0" indent="0" algn="r">
              <a:spcBef>
                <a:spcPts val="1200"/>
              </a:spcBef>
              <a:buNone/>
            </a:pPr>
            <a:r>
              <a:rPr lang="en-US" sz="1800" b="1" dirty="0">
                <a:latin typeface="Times New Roman"/>
                <a:ea typeface="Times New Roman"/>
                <a:cs typeface="AF_Unizah " pitchFamily="2" charset="-78"/>
              </a:rPr>
              <a:t> </a:t>
            </a:r>
            <a:r>
              <a:rPr lang="ar-SA" sz="1800" b="1" dirty="0">
                <a:latin typeface="Times New Roman"/>
                <a:ea typeface="Times New Roman"/>
                <a:cs typeface="AF_Unizah " pitchFamily="2" charset="-78"/>
              </a:rPr>
              <a:t>الوثب بالقدمين معاً فوق 5 حواجز (موانع) منخفضة</a:t>
            </a:r>
            <a:r>
              <a:rPr lang="en-US" sz="1800" b="1" dirty="0">
                <a:latin typeface="Times New Roman"/>
                <a:ea typeface="Times New Roman"/>
                <a:cs typeface="AF_Unizah " pitchFamily="2" charset="-78"/>
              </a:rPr>
              <a:t> .</a:t>
            </a:r>
            <a:br>
              <a:rPr lang="en-US" sz="1800" b="1" dirty="0">
                <a:latin typeface="Times New Roman"/>
                <a:ea typeface="Times New Roman"/>
                <a:cs typeface="AF_Unizah " pitchFamily="2" charset="-78"/>
              </a:rPr>
            </a:br>
            <a:r>
              <a:rPr lang="en-US" sz="1800" b="1" dirty="0">
                <a:latin typeface="Times New Roman"/>
                <a:ea typeface="Times New Roman"/>
              </a:rPr>
              <a:t/>
            </a:r>
            <a:br>
              <a:rPr lang="en-US" sz="1800" b="1" dirty="0">
                <a:latin typeface="Times New Roman"/>
                <a:ea typeface="Times New Roman"/>
              </a:rPr>
            </a:br>
            <a:endParaRPr lang="en-US" sz="1800" dirty="0">
              <a:latin typeface="Times New Roman"/>
              <a:ea typeface="Times New Roman"/>
            </a:endParaRPr>
          </a:p>
        </p:txBody>
      </p:sp>
      <p:sp>
        <p:nvSpPr>
          <p:cNvPr id="2" name="Title 1"/>
          <p:cNvSpPr>
            <a:spLocks noGrp="1"/>
          </p:cNvSpPr>
          <p:nvPr>
            <p:ph type="title"/>
          </p:nvPr>
        </p:nvSpPr>
        <p:spPr/>
        <p:txBody>
          <a:bodyPr>
            <a:normAutofit fontScale="90000"/>
          </a:bodyPr>
          <a:lstStyle/>
          <a:p>
            <a:r>
              <a:rPr lang="ar-SA" b="1" u="sng" dirty="0">
                <a:ea typeface="Times New Roman"/>
              </a:rPr>
              <a:t>الخطوات التعليمية لسباق800/1500 م جري </a:t>
            </a:r>
            <a:endParaRPr lang="ar-EG" dirty="0"/>
          </a:p>
        </p:txBody>
      </p:sp>
    </p:spTree>
    <p:extLst>
      <p:ext uri="{BB962C8B-B14F-4D97-AF65-F5344CB8AC3E}">
        <p14:creationId xmlns:p14="http://schemas.microsoft.com/office/powerpoint/2010/main" val="12960926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54</TotalTime>
  <Words>191</Words>
  <Application>Microsoft Office PowerPoint</Application>
  <PresentationFormat>On-screen Show (4:3)</PresentationFormat>
  <Paragraphs>55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مسابقة 800 متر محاضرة رقم 2 </vt:lpstr>
      <vt:lpstr>مسابقة 800 متر </vt:lpstr>
      <vt:lpstr>المراحل الفنية لمسابقة 800 متر </vt:lpstr>
      <vt:lpstr>PowerPoint Presentation</vt:lpstr>
      <vt:lpstr>جرى المسافة </vt:lpstr>
      <vt:lpstr>ملاحظة</vt:lpstr>
      <vt:lpstr>مرحلة النهاية </vt:lpstr>
      <vt:lpstr>أهداف المسابقة  </vt:lpstr>
      <vt:lpstr>الخطوات التعليمية لسباق800/1500 م جري </vt:lpstr>
      <vt:lpstr>تابع الخطوات التعليمية </vt:lpstr>
      <vt:lpstr>تابع الخطوات التعليمية </vt:lpstr>
      <vt:lpstr>الأخطاء الشائعة في سباق 800 /1500م جري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800 متر </dc:title>
  <dc:creator>GIGABYTE</dc:creator>
  <cp:lastModifiedBy>pc1</cp:lastModifiedBy>
  <cp:revision>12</cp:revision>
  <dcterms:created xsi:type="dcterms:W3CDTF">2006-08-16T00:00:00Z</dcterms:created>
  <dcterms:modified xsi:type="dcterms:W3CDTF">2020-03-17T10:51:58Z</dcterms:modified>
</cp:coreProperties>
</file>